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349" r:id="rId5"/>
    <p:sldId id="350" r:id="rId6"/>
    <p:sldId id="352" r:id="rId7"/>
    <p:sldId id="351" r:id="rId8"/>
    <p:sldId id="353" r:id="rId9"/>
    <p:sldId id="259" r:id="rId10"/>
    <p:sldId id="260" r:id="rId11"/>
    <p:sldId id="261" r:id="rId12"/>
    <p:sldId id="354" r:id="rId13"/>
    <p:sldId id="355" r:id="rId14"/>
    <p:sldId id="356" r:id="rId15"/>
    <p:sldId id="364" r:id="rId16"/>
    <p:sldId id="357" r:id="rId17"/>
    <p:sldId id="359" r:id="rId18"/>
    <p:sldId id="360" r:id="rId19"/>
    <p:sldId id="361" r:id="rId20"/>
    <p:sldId id="362" r:id="rId21"/>
    <p:sldId id="363" r:id="rId22"/>
    <p:sldId id="358" r:id="rId23"/>
    <p:sldId id="365" r:id="rId24"/>
    <p:sldId id="366" r:id="rId25"/>
    <p:sldId id="367" r:id="rId26"/>
    <p:sldId id="368" r:id="rId27"/>
    <p:sldId id="369" r:id="rId28"/>
    <p:sldId id="370" r:id="rId29"/>
    <p:sldId id="372" r:id="rId30"/>
    <p:sldId id="371" r:id="rId31"/>
    <p:sldId id="373" r:id="rId32"/>
    <p:sldId id="374" r:id="rId33"/>
    <p:sldId id="376" r:id="rId34"/>
    <p:sldId id="375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90" r:id="rId48"/>
    <p:sldId id="38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9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1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68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2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45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6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8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0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3744-B482-46C2-83C9-81CA9822BC39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33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10B-8C8A-44ED-918E-82F2F9C2B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FA19F-2E3F-452A-8F6D-AADF402A0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 Mushroom Farm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6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87C0AB-AB48-44A2-B32B-45A33CA2E7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6">
            <a:extLst>
              <a:ext uri="{FF2B5EF4-FFF2-40B4-BE49-F238E27FC236}">
                <a16:creationId xmlns:a16="http://schemas.microsoft.com/office/drawing/2014/main" id="{345A3A4D-D860-4F4E-AFFE-49F57E0820B6}"/>
              </a:ext>
            </a:extLst>
          </p:cNvPr>
          <p:cNvPicPr/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141" r="12527" b="4955"/>
          <a:stretch/>
        </p:blipFill>
        <p:spPr bwMode="auto">
          <a:xfrm>
            <a:off x="748219" y="1950720"/>
            <a:ext cx="4078085" cy="3945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BFFDCE8-96D3-461A-8B2B-46AF2D06D237}"/>
              </a:ext>
            </a:extLst>
          </p:cNvPr>
          <p:cNvSpPr txBox="1"/>
          <p:nvPr/>
        </p:nvSpPr>
        <p:spPr>
          <a:xfrm>
            <a:off x="5597494" y="1950719"/>
            <a:ext cx="5224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ตรวจสอบสถานะการทำงาน ของ พัดลมระบายอากาศ ปั๊มพ่นหมอก ว่าทำงานจริงตามที่ควบคุมหรือไม่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นำตัวต้านทานที่มีค่าความต้านทาน 0.05 โอห์ม มาต่ออนุกรมกับ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จากนั้นนำค่าแรงดันตกคร่อมตัวต้านทานมาขยายแรงดันโดยใช้วงจรขยายวงจรขยายแบบไม่กลับ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เฟส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Non-inverting Amplifier)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เพื่อให้ไมโครคอนโทรลเลอร์สามารถอ่านค่าแรงดันได้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146603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36F10-3DD6-44CF-93E3-4AC095ABB3F8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621882" y="1665978"/>
            <a:ext cx="4353786" cy="4165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B2CD-5355-4B47-9966-B3565F5116A2}"/>
              </a:ext>
            </a:extLst>
          </p:cNvPr>
          <p:cNvSpPr txBox="1"/>
          <p:nvPr/>
        </p:nvSpPr>
        <p:spPr>
          <a:xfrm>
            <a:off x="5468645" y="1541690"/>
            <a:ext cx="532660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รายละเอียดทางเทคนิคของพัดลมระบายอากาศ มีดังต่อไปนี้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DC 12V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6.6A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80W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3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คำนวณหาอัตราการขยายของวงจร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  <a:endParaRPr lang="en-US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𝑉𝑜𝑢𝑡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𝑉𝑖𝑛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9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.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den>
                    </m:f>
                  </m:oMath>
                </a14:m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th-TH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  10.1 เท่า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blipFill>
                <a:blip r:embed="rId3"/>
                <a:stretch>
                  <a:fillRect l="-4305" t="-2927" b="-3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คำนวณหาแรงดันตกคร่อมตัวต้านทาน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I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แรงดันตกคร่อมตัวต้านทาน </a:t>
                </a:r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Vin =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(6.6)(0.05)</a:t>
                </a:r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แรงดันตกคร่องตัวต้านทานตรวจสอบกระแส (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Vin)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มีค่าเท่ากับ 0.33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blipFill>
                <a:blip r:embed="rId3"/>
                <a:stretch>
                  <a:fillRect l="-3356" t="-2804" r="-1726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คำนวณหาแรงดันเอาท์พุทของวงจรเมื่อใช้งานกับพัดลมระบายอากาศ 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𝑉𝑖𝑛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28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800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9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.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0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.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33</m:t>
                    </m:r>
                  </m:oMath>
                </a14:m>
                <a:endParaRPr lang="th-T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ดังนั้น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แรงดันเอาท์พุทของวงจรเมื่อใช้งานกับพัดลมระบายอากาศ (</a:t>
                </a:r>
                <a:r>
                  <a:rPr lang="en-US" sz="2800" dirty="0" err="1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Vout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เท่ากับ 3.33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blipFill>
                <a:blip r:embed="rId3"/>
                <a:stretch>
                  <a:fillRect l="-4018" t="-2293" b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การอ่านค่าแรงดันเอาท์พุทจากวงจรตัวต้านทานตรวจสอบกระแส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0263-2027-4FD7-8B16-10D1F9CD4668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8542" y="1491296"/>
            <a:ext cx="7083108" cy="5013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646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5F78-FA6F-4BD4-8990-2D1845554814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77334" y="1464569"/>
            <a:ext cx="4520738" cy="392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618A-F71E-4E05-A99F-4B5E6B9F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5894"/>
          <a:stretch/>
        </p:blipFill>
        <p:spPr>
          <a:xfrm>
            <a:off x="5820792" y="1464569"/>
            <a:ext cx="4761008" cy="3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BH1750FVI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61577-8AF7-4070-B713-10558B50FF97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968" b="5420"/>
          <a:stretch/>
        </p:blipFill>
        <p:spPr bwMode="auto">
          <a:xfrm>
            <a:off x="442138" y="2086005"/>
            <a:ext cx="5088346" cy="3307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C406A-33FB-4C23-872E-D083CF4C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005"/>
            <a:ext cx="5077976" cy="33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E85A6-D6D0-4B70-92D3-004ED8BBC279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07636" y="1735750"/>
            <a:ext cx="8576728" cy="42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การควบคุมพัดลมและปั๊มพ่นหมอกในโหมดการทำงานแบบอัตโนมัติ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23EBD-BAB9-4EC4-811C-D47A5C31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268055"/>
              </p:ext>
            </p:extLst>
          </p:nvPr>
        </p:nvGraphicFramePr>
        <p:xfrm>
          <a:off x="2352583" y="1473923"/>
          <a:ext cx="5833977" cy="4565650"/>
        </p:xfrm>
        <a:graphic>
          <a:graphicData uri="http://schemas.openxmlformats.org/drawingml/2006/table">
            <a:tbl>
              <a:tblPr firstRow="1" firstCol="1" bandRow="1"/>
              <a:tblGrid>
                <a:gridCol w="1518081">
                  <a:extLst>
                    <a:ext uri="{9D8B030D-6E8A-4147-A177-3AD203B41FA5}">
                      <a16:colId xmlns:a16="http://schemas.microsoft.com/office/drawing/2014/main" val="2451934981"/>
                    </a:ext>
                  </a:extLst>
                </a:gridCol>
                <a:gridCol w="1575236">
                  <a:extLst>
                    <a:ext uri="{9D8B030D-6E8A-4147-A177-3AD203B41FA5}">
                      <a16:colId xmlns:a16="http://schemas.microsoft.com/office/drawing/2014/main" val="122196292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8166180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656895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23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610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2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5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07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67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0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5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0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43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7C8F-E1F6-4E67-87FE-62164D8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0390"/>
            <a:ext cx="8596668" cy="5759117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นายนรินทร   สอนชัยภูมิ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นายวรรณณรงค์   สถิตวิทยกูล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58DE-CDA2-4F09-99D6-166269833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75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96EB-F09E-4E61-AE46-7D19AF2E9AF2}"/>
              </a:ext>
            </a:extLst>
          </p:cNvPr>
          <p:cNvPicPr/>
          <p:nvPr/>
        </p:nvPicPr>
        <p:blipFill rotWithShape="1">
          <a:blip r:embed="rId3">
            <a:grayscl/>
          </a:blip>
          <a:srcRect t="3496" b="4808"/>
          <a:stretch/>
        </p:blipFill>
        <p:spPr bwMode="auto">
          <a:xfrm>
            <a:off x="677333" y="1729263"/>
            <a:ext cx="4123225" cy="3399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F86A7-D302-419A-98B9-D659358FF85A}"/>
              </a:ext>
            </a:extLst>
          </p:cNvPr>
          <p:cNvSpPr txBox="1"/>
          <p:nvPr/>
        </p:nvSpPr>
        <p:spPr>
          <a:xfrm>
            <a:off x="2108003" y="534352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B35EF-96DE-4413-88A6-D98840516E4F}"/>
              </a:ext>
            </a:extLst>
          </p:cNvPr>
          <p:cNvSpPr txBox="1"/>
          <p:nvPr/>
        </p:nvSpPr>
        <p:spPr>
          <a:xfrm>
            <a:off x="4647621" y="1609298"/>
            <a:ext cx="6105524" cy="4103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   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จากสูตร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V =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+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 =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+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           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(V -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) /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แทนค่า    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(12V – 3.2V) / 20mA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440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167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730C2-CA14-4F6E-AB3C-B0E6A46FF87B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292327" y="1541143"/>
            <a:ext cx="4629863" cy="4707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C5BF-3BD8-4313-8781-1F477274B751}"/>
              </a:ext>
            </a:extLst>
          </p:cNvPr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77333" y="1541144"/>
            <a:ext cx="6406496" cy="47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6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36" y="1408744"/>
            <a:ext cx="7626527" cy="503200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95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83994-F1A4-4293-B513-3D43C954BF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687" r="14861" b="15209"/>
          <a:stretch/>
        </p:blipFill>
        <p:spPr bwMode="auto">
          <a:xfrm>
            <a:off x="677335" y="1568049"/>
            <a:ext cx="3743746" cy="4353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F73E8-E269-471F-98AF-674CB50B0A1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604" r="5139" b="22187"/>
          <a:stretch/>
        </p:blipFill>
        <p:spPr bwMode="auto">
          <a:xfrm>
            <a:off x="4908749" y="1612900"/>
            <a:ext cx="4625867" cy="430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148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027C2-D18F-47AB-9563-A24A99335A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6764"/>
          <a:stretch/>
        </p:blipFill>
        <p:spPr bwMode="auto">
          <a:xfrm>
            <a:off x="677334" y="1569281"/>
            <a:ext cx="4458036" cy="4537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BAA7-4231-4130-A092-DB3AE72B67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083" r="4723" b="17396"/>
          <a:stretch/>
        </p:blipFill>
        <p:spPr bwMode="auto">
          <a:xfrm>
            <a:off x="5626805" y="1569281"/>
            <a:ext cx="4138632" cy="4537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1540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306EE-75FC-4551-AF72-A05FA017BB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1" b="42708"/>
          <a:stretch/>
        </p:blipFill>
        <p:spPr bwMode="auto">
          <a:xfrm>
            <a:off x="661929" y="1662824"/>
            <a:ext cx="4851104" cy="412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87D3-5901-4B4F-9DD8-38CA31868D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/>
          <a:stretch/>
        </p:blipFill>
        <p:spPr bwMode="auto">
          <a:xfrm>
            <a:off x="6215440" y="1662823"/>
            <a:ext cx="4109289" cy="4125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203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BE4D-56E5-49F0-B5F7-8B562495EA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r="-2953" b="-1293"/>
          <a:stretch/>
        </p:blipFill>
        <p:spPr bwMode="auto">
          <a:xfrm>
            <a:off x="1016069" y="1591256"/>
            <a:ext cx="3577701" cy="4670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386C3-95E5-451E-9E64-E85594669AE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5288100" y="1591256"/>
            <a:ext cx="5116331" cy="4657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07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D79-B1C9-40D8-A877-79F3AB40F1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9" y="1680876"/>
            <a:ext cx="4875502" cy="4302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66F19-999F-4C04-8CAA-EEC2BBA6B2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8521" b="23511"/>
          <a:stretch/>
        </p:blipFill>
        <p:spPr bwMode="auto">
          <a:xfrm>
            <a:off x="6312245" y="1680876"/>
            <a:ext cx="3532661" cy="430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957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4D4C-F577-4AF1-9CEB-E3F6BD319A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677334" y="1569371"/>
            <a:ext cx="3821334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1CEEC-7571-4EAF-BD15-3749EF592F5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 r="17482"/>
          <a:stretch/>
        </p:blipFill>
        <p:spPr bwMode="auto">
          <a:xfrm>
            <a:off x="5029835" y="1578424"/>
            <a:ext cx="4682336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7220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9031-3022-47C6-B6C7-95518B47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31391"/>
          <a:stretch/>
        </p:blipFill>
        <p:spPr>
          <a:xfrm>
            <a:off x="677333" y="1606859"/>
            <a:ext cx="3921299" cy="478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DFBE9-5FF9-48EB-BC05-EAA7AF0C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58" y="1571885"/>
            <a:ext cx="3639557" cy="4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84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50799-6B8F-4612-8EA2-240794114D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960" y="2152967"/>
            <a:ext cx="6688727" cy="315245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92242-6F54-4D11-AA46-80A6B39170C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142832" y="1814485"/>
            <a:ext cx="2422481" cy="2205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93D1D-A422-49BD-88BA-514A52615B74}"/>
              </a:ext>
            </a:extLst>
          </p:cNvPr>
          <p:cNvCxnSpPr/>
          <p:nvPr/>
        </p:nvCxnSpPr>
        <p:spPr>
          <a:xfrm>
            <a:off x="2019300" y="3314700"/>
            <a:ext cx="1266825" cy="4144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06D7F-3729-46F4-B757-379037500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34" y="2763995"/>
            <a:ext cx="2159358" cy="16198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FCE8A-A120-499D-AF43-F0614D345F1B}"/>
              </a:ext>
            </a:extLst>
          </p:cNvPr>
          <p:cNvCxnSpPr/>
          <p:nvPr/>
        </p:nvCxnSpPr>
        <p:spPr>
          <a:xfrm flipH="1" flipV="1">
            <a:off x="9274002" y="4019549"/>
            <a:ext cx="1298748" cy="952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AF440-7EB0-4CE4-B0D7-46268F427CFB}"/>
              </a:ext>
            </a:extLst>
          </p:cNvPr>
          <p:cNvPicPr/>
          <p:nvPr/>
        </p:nvPicPr>
        <p:blipFill rotWithShape="1">
          <a:blip r:embed="rId3"/>
          <a:srcRect b="927"/>
          <a:stretch/>
        </p:blipFill>
        <p:spPr bwMode="auto">
          <a:xfrm>
            <a:off x="677334" y="1270000"/>
            <a:ext cx="2016125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D1BF-A350-416D-8157-A048FD1276D7}"/>
              </a:ext>
            </a:extLst>
          </p:cNvPr>
          <p:cNvPicPr/>
          <p:nvPr/>
        </p:nvPicPr>
        <p:blipFill rotWithShape="1">
          <a:blip r:embed="rId4"/>
          <a:srcRect b="884"/>
          <a:stretch/>
        </p:blipFill>
        <p:spPr bwMode="auto">
          <a:xfrm>
            <a:off x="3453764" y="1270000"/>
            <a:ext cx="4381843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3617C-02C7-4244-B862-A764F27D899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2" y="1930400"/>
            <a:ext cx="3075796" cy="3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3E04B-7AC1-4EA4-8628-D2EDB251E8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1270000"/>
            <a:ext cx="4540544" cy="5464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8BC899-EBB3-4687-99FA-B2A414EAB500}"/>
              </a:ext>
            </a:extLst>
          </p:cNvPr>
          <p:cNvPicPr/>
          <p:nvPr/>
        </p:nvPicPr>
        <p:blipFill rotWithShape="1">
          <a:blip r:embed="rId4"/>
          <a:srcRect l="6061" t="2961" b="3184"/>
          <a:stretch/>
        </p:blipFill>
        <p:spPr bwMode="auto">
          <a:xfrm>
            <a:off x="6275322" y="1269999"/>
            <a:ext cx="2268603" cy="3315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4335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573FB-231C-4FC2-8E84-5664D8CF89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5022391" cy="5464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E1BA8-9342-402C-9DA1-9714FE4961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55556" r="7989"/>
          <a:stretch/>
        </p:blipFill>
        <p:spPr>
          <a:xfrm>
            <a:off x="6096001" y="1284287"/>
            <a:ext cx="3467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D955C-3245-43C0-A2E4-5A95B877D4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4102"/>
            <a:ext cx="3817620" cy="5463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91FCC-1E37-4573-BF99-9B859804A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6"/>
          <a:stretch/>
        </p:blipFill>
        <p:spPr>
          <a:xfrm>
            <a:off x="4975668" y="1384576"/>
            <a:ext cx="5601185" cy="54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62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7965E-79E2-49E5-94C6-A1DD89AC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21945" r="7714"/>
          <a:stretch/>
        </p:blipFill>
        <p:spPr>
          <a:xfrm>
            <a:off x="752475" y="1270000"/>
            <a:ext cx="3619470" cy="535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0F713-EFF3-4863-B62A-8708E210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15" y="1269999"/>
            <a:ext cx="4652162" cy="535304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FD667B-F3B2-454B-AA8F-3D57A31DCA4A}"/>
              </a:ext>
            </a:extLst>
          </p:cNvPr>
          <p:cNvCxnSpPr/>
          <p:nvPr/>
        </p:nvCxnSpPr>
        <p:spPr>
          <a:xfrm flipH="1">
            <a:off x="2047875" y="4207285"/>
            <a:ext cx="2743200" cy="19458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4FF0C-A618-4F3C-A14F-03F6AB3084A3}"/>
              </a:ext>
            </a:extLst>
          </p:cNvPr>
          <p:cNvCxnSpPr>
            <a:cxnSpLocks/>
          </p:cNvCxnSpPr>
          <p:nvPr/>
        </p:nvCxnSpPr>
        <p:spPr>
          <a:xfrm>
            <a:off x="5514975" y="4207285"/>
            <a:ext cx="1362075" cy="16410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2AB48-6D81-450D-BE0C-26ED38D36559}"/>
              </a:ext>
            </a:extLst>
          </p:cNvPr>
          <p:cNvSpPr txBox="1"/>
          <p:nvPr/>
        </p:nvSpPr>
        <p:spPr>
          <a:xfrm>
            <a:off x="4371945" y="3253178"/>
            <a:ext cx="1917576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th-TH" sz="2800" b="1" dirty="0">
                <a:solidFill>
                  <a:schemeClr val="accent5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chemeClr val="accent5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945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D5C65-1C0B-4BB6-9EE1-4B643B873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6C46-ACF2-4A68-8244-95322EC85921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STA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0A5F0-4D8C-4DB8-BEA7-605F7F88E876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FEA3B-4FBE-484D-8F08-878AB02C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69BD20-1B64-4916-90A3-822C7049AC4B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Mushroom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6371-F5F0-47B3-8A08-42712EDAE6FF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21697A-F02A-4A99-B0EE-4012BB0DA3A2}"/>
              </a:ext>
            </a:extLst>
          </p:cNvPr>
          <p:cNvCxnSpPr/>
          <p:nvPr/>
        </p:nvCxnSpPr>
        <p:spPr>
          <a:xfrm flipH="1">
            <a:off x="3959441" y="3932808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2D5101-C672-466A-99C1-D3628B0FD930}"/>
              </a:ext>
            </a:extLst>
          </p:cNvPr>
          <p:cNvSpPr txBox="1"/>
          <p:nvPr/>
        </p:nvSpPr>
        <p:spPr>
          <a:xfrm>
            <a:off x="5629727" y="357992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X1M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0DF32-082A-4345-B386-07C61E359C23}"/>
              </a:ext>
            </a:extLst>
          </p:cNvPr>
          <p:cNvCxnSpPr/>
          <p:nvPr/>
        </p:nvCxnSpPr>
        <p:spPr>
          <a:xfrm>
            <a:off x="3959441" y="3124940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B02944-A115-496F-A82E-5078CE96066F}"/>
              </a:ext>
            </a:extLst>
          </p:cNvPr>
          <p:cNvSpPr txBox="1"/>
          <p:nvPr/>
        </p:nvSpPr>
        <p:spPr>
          <a:xfrm>
            <a:off x="4134882" y="2820734"/>
            <a:ext cx="3838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latin typeface="Avenir Next LT Pro" panose="02020404030301010803"/>
              </a:rPr>
              <a:t>X0X1T32.30H71.403080</a:t>
            </a:r>
            <a:r>
              <a:rPr lang="en-US" sz="1200" dirty="0">
                <a:solidFill>
                  <a:srgbClr val="FFFF00"/>
                </a:solidFill>
                <a:latin typeface="Avenir Next LT Pro" panose="02020404030301010803"/>
              </a:rPr>
              <a:t>M1</a:t>
            </a:r>
            <a:r>
              <a:rPr lang="en-US" sz="1200" dirty="0">
                <a:latin typeface="Avenir Next LT Pro" panose="02020404030301010803"/>
              </a:rPr>
              <a:t>P1F12085L0200.33200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26AE-F65C-4AFA-83CB-FCE5560E7E64}"/>
              </a:ext>
            </a:extLst>
          </p:cNvPr>
          <p:cNvSpPr txBox="1"/>
          <p:nvPr/>
        </p:nvSpPr>
        <p:spPr>
          <a:xfrm>
            <a:off x="792664" y="2822859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29015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รูปแบบของข้อมูล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Format)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ที่ส่งมาจาก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33C33-01E7-4591-B545-A4D50AD19A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1" y="2097722"/>
            <a:ext cx="7644078" cy="37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4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2F479-D0BA-4328-990C-149A5572D7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5" y="1802447"/>
            <a:ext cx="7532929" cy="43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A3971-28B9-43D3-8D81-87AA8FD512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0"/>
          <a:stretch/>
        </p:blipFill>
        <p:spPr bwMode="auto">
          <a:xfrm>
            <a:off x="2407316" y="2512059"/>
            <a:ext cx="7377368" cy="2621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42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CBB87BB-FC5B-406B-8861-5130B83615BC}"/>
              </a:ext>
            </a:extLst>
          </p:cNvPr>
          <p:cNvSpPr txBox="1"/>
          <p:nvPr/>
        </p:nvSpPr>
        <p:spPr>
          <a:xfrm>
            <a:off x="1084360" y="1462791"/>
            <a:ext cx="79425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เพื่อออกแบบระบบควบคุมอุณหภูมิความชื้นและแสงสว่างภายในโรงเรือนเพาะเห็ด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สำหรับการควบคุมโรงเรือนเพาะเห็ด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ชันบนไมโครคอนโทรลเลอร์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0207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082415" cy="5528081"/>
          </a:xfrm>
          <a:prstGeom prst="rect">
            <a:avLst/>
          </a:prstGeom>
        </p:spPr>
      </p:pic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42CB5CD7-75E4-4EC4-95A9-C47676929492}"/>
              </a:ext>
            </a:extLst>
          </p:cNvPr>
          <p:cNvCxnSpPr/>
          <p:nvPr/>
        </p:nvCxnSpPr>
        <p:spPr>
          <a:xfrm>
            <a:off x="2991775" y="2867487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61956A28-75BB-414F-BAA0-13B4C458D5E7}"/>
              </a:ext>
            </a:extLst>
          </p:cNvPr>
          <p:cNvCxnSpPr>
            <a:cxnSpLocks/>
          </p:cNvCxnSpPr>
          <p:nvPr/>
        </p:nvCxnSpPr>
        <p:spPr>
          <a:xfrm>
            <a:off x="2158754" y="3197440"/>
            <a:ext cx="45128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13638A72-9BF4-4BF4-9B79-CB69C68B295B}"/>
              </a:ext>
            </a:extLst>
          </p:cNvPr>
          <p:cNvCxnSpPr>
            <a:cxnSpLocks/>
          </p:cNvCxnSpPr>
          <p:nvPr/>
        </p:nvCxnSpPr>
        <p:spPr>
          <a:xfrm>
            <a:off x="3286218" y="3207797"/>
            <a:ext cx="39801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A8796FB7-ADA3-4059-9F71-89654B2727C9}"/>
              </a:ext>
            </a:extLst>
          </p:cNvPr>
          <p:cNvCxnSpPr/>
          <p:nvPr/>
        </p:nvCxnSpPr>
        <p:spPr>
          <a:xfrm>
            <a:off x="2939989" y="3721223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03A16996-7FFC-4DBD-8D6E-997DCCBEE396}"/>
              </a:ext>
            </a:extLst>
          </p:cNvPr>
          <p:cNvCxnSpPr>
            <a:cxnSpLocks/>
          </p:cNvCxnSpPr>
          <p:nvPr/>
        </p:nvCxnSpPr>
        <p:spPr>
          <a:xfrm>
            <a:off x="2247531" y="4034040"/>
            <a:ext cx="47101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F0D12DA-523A-4CFF-83F8-1E8D0736508E}"/>
              </a:ext>
            </a:extLst>
          </p:cNvPr>
          <p:cNvCxnSpPr>
            <a:cxnSpLocks/>
          </p:cNvCxnSpPr>
          <p:nvPr/>
        </p:nvCxnSpPr>
        <p:spPr>
          <a:xfrm>
            <a:off x="3286218" y="4034040"/>
            <a:ext cx="39801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3907FF3A-A884-4DCB-89D6-602215AAAF94}"/>
              </a:ext>
            </a:extLst>
          </p:cNvPr>
          <p:cNvCxnSpPr>
            <a:cxnSpLocks/>
          </p:cNvCxnSpPr>
          <p:nvPr/>
        </p:nvCxnSpPr>
        <p:spPr>
          <a:xfrm>
            <a:off x="2718541" y="4555724"/>
            <a:ext cx="102783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58CE4F78-2518-44EB-B73B-460D2C25411B}"/>
              </a:ext>
            </a:extLst>
          </p:cNvPr>
          <p:cNvCxnSpPr>
            <a:cxnSpLocks/>
          </p:cNvCxnSpPr>
          <p:nvPr/>
        </p:nvCxnSpPr>
        <p:spPr>
          <a:xfrm>
            <a:off x="2843321" y="4875320"/>
            <a:ext cx="56570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33CF4E78-3FE9-4F96-BA4D-DDF6F0D2C2DA}"/>
              </a:ext>
            </a:extLst>
          </p:cNvPr>
          <p:cNvCxnSpPr>
            <a:cxnSpLocks/>
          </p:cNvCxnSpPr>
          <p:nvPr/>
        </p:nvCxnSpPr>
        <p:spPr>
          <a:xfrm>
            <a:off x="3053919" y="5381348"/>
            <a:ext cx="50602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3B3C2D0F-FB9D-4560-ACED-5C7CC92DAFA4}"/>
              </a:ext>
            </a:extLst>
          </p:cNvPr>
          <p:cNvCxnSpPr>
            <a:cxnSpLocks/>
          </p:cNvCxnSpPr>
          <p:nvPr/>
        </p:nvCxnSpPr>
        <p:spPr>
          <a:xfrm>
            <a:off x="3083512" y="5746812"/>
            <a:ext cx="50602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DF598329-C80E-4657-A024-FB9ECF91989C}"/>
              </a:ext>
            </a:extLst>
          </p:cNvPr>
          <p:cNvCxnSpPr>
            <a:cxnSpLocks/>
          </p:cNvCxnSpPr>
          <p:nvPr/>
        </p:nvCxnSpPr>
        <p:spPr>
          <a:xfrm>
            <a:off x="2939989" y="6164063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EE0584DF-4DAF-4190-AF24-CAD1C0FAF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09" y="1260702"/>
            <a:ext cx="3894793" cy="5537379"/>
          </a:xfrm>
          <a:prstGeom prst="rect">
            <a:avLst/>
          </a:prstGeom>
        </p:spPr>
      </p:pic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59E1E967-3FAB-4D30-AEE8-4E2C47B1E5E0}"/>
              </a:ext>
            </a:extLst>
          </p:cNvPr>
          <p:cNvSpPr/>
          <p:nvPr/>
        </p:nvSpPr>
        <p:spPr>
          <a:xfrm>
            <a:off x="8034291" y="3906175"/>
            <a:ext cx="599140" cy="1500326"/>
          </a:xfrm>
          <a:custGeom>
            <a:avLst/>
            <a:gdLst>
              <a:gd name="connsiteX0" fmla="*/ 0 w 599140"/>
              <a:gd name="connsiteY0" fmla="*/ 1500326 h 1500326"/>
              <a:gd name="connsiteX1" fmla="*/ 550416 w 599140"/>
              <a:gd name="connsiteY1" fmla="*/ 994299 h 1500326"/>
              <a:gd name="connsiteX2" fmla="*/ 532660 w 599140"/>
              <a:gd name="connsiteY2" fmla="*/ 186431 h 1500326"/>
              <a:gd name="connsiteX3" fmla="*/ 204187 w 599140"/>
              <a:gd name="connsiteY3" fmla="*/ 0 h 150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40" h="1500326">
                <a:moveTo>
                  <a:pt x="0" y="1500326"/>
                </a:moveTo>
                <a:cubicBezTo>
                  <a:pt x="230819" y="1356803"/>
                  <a:pt x="461639" y="1213281"/>
                  <a:pt x="550416" y="994299"/>
                </a:cubicBezTo>
                <a:cubicBezTo>
                  <a:pt x="639193" y="775317"/>
                  <a:pt x="590365" y="352147"/>
                  <a:pt x="532660" y="186431"/>
                </a:cubicBezTo>
                <a:cubicBezTo>
                  <a:pt x="474955" y="20715"/>
                  <a:pt x="339571" y="10357"/>
                  <a:pt x="20418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ADC742B4-6774-42B1-A849-C71A4CB63C2A}"/>
              </a:ext>
            </a:extLst>
          </p:cNvPr>
          <p:cNvSpPr/>
          <p:nvPr/>
        </p:nvSpPr>
        <p:spPr>
          <a:xfrm>
            <a:off x="6911602" y="4323425"/>
            <a:ext cx="749827" cy="1740024"/>
          </a:xfrm>
          <a:custGeom>
            <a:avLst/>
            <a:gdLst>
              <a:gd name="connsiteX0" fmla="*/ 261555 w 749827"/>
              <a:gd name="connsiteY0" fmla="*/ 1740024 h 1740024"/>
              <a:gd name="connsiteX1" fmla="*/ 21858 w 749827"/>
              <a:gd name="connsiteY1" fmla="*/ 1127464 h 1740024"/>
              <a:gd name="connsiteX2" fmla="*/ 749827 w 749827"/>
              <a:gd name="connsiteY2" fmla="*/ 0 h 174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827" h="1740024">
                <a:moveTo>
                  <a:pt x="261555" y="1740024"/>
                </a:moveTo>
                <a:cubicBezTo>
                  <a:pt x="101017" y="1578746"/>
                  <a:pt x="-59521" y="1417468"/>
                  <a:pt x="21858" y="1127464"/>
                </a:cubicBezTo>
                <a:cubicBezTo>
                  <a:pt x="103237" y="837460"/>
                  <a:pt x="426532" y="418730"/>
                  <a:pt x="74982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1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082415" cy="5528081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FFBF152-92E0-44BE-9949-72BF152CD2EB}"/>
              </a:ext>
            </a:extLst>
          </p:cNvPr>
          <p:cNvSpPr/>
          <p:nvPr/>
        </p:nvSpPr>
        <p:spPr>
          <a:xfrm>
            <a:off x="896645" y="1979720"/>
            <a:ext cx="337351" cy="807868"/>
          </a:xfrm>
          <a:custGeom>
            <a:avLst/>
            <a:gdLst>
              <a:gd name="connsiteX0" fmla="*/ 337351 w 337351"/>
              <a:gd name="connsiteY0" fmla="*/ 807868 h 807868"/>
              <a:gd name="connsiteX1" fmla="*/ 195308 w 337351"/>
              <a:gd name="connsiteY1" fmla="*/ 230820 h 807868"/>
              <a:gd name="connsiteX2" fmla="*/ 0 w 337351"/>
              <a:gd name="connsiteY2" fmla="*/ 0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351" h="807868">
                <a:moveTo>
                  <a:pt x="337351" y="807868"/>
                </a:moveTo>
                <a:cubicBezTo>
                  <a:pt x="294442" y="586666"/>
                  <a:pt x="251533" y="365465"/>
                  <a:pt x="195308" y="230820"/>
                </a:cubicBezTo>
                <a:cubicBezTo>
                  <a:pt x="139083" y="96175"/>
                  <a:pt x="69541" y="48087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70000"/>
            <a:ext cx="4309938" cy="55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88598" y="232595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04CB7A1-874D-4305-923C-16CA0DD1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67" y="1651386"/>
            <a:ext cx="6228775" cy="477125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0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53592" y="254641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388ED58-77CD-4DF0-8EEF-B88DCF44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19" y="1259643"/>
            <a:ext cx="6368730" cy="55443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5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70842" y="282162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01B0844-CFCC-4882-AA41-86DBC9EF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38" y="1270000"/>
            <a:ext cx="5176004" cy="55340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2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651246" y="307907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01AEDF4-1AD1-490D-8D70-237B421F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15" y="1270000"/>
            <a:ext cx="5203481" cy="552914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97980" y="330989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1E60EE0-59D3-4700-ABE7-E96F7B62C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27" y="1270000"/>
            <a:ext cx="5219301" cy="55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FB610CD-D02D-44E4-AA2A-A3BCD41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77334" y="1466850"/>
            <a:ext cx="3781425" cy="2247900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D64A2B0-7714-4EA4-A04B-0D5058018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1898075" y="1708502"/>
            <a:ext cx="1378040" cy="1377598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756952E-0E1A-4720-8A4D-2F782D1A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2105422" y="4761841"/>
            <a:ext cx="1009913" cy="1963208"/>
          </a:xfrm>
          <a:prstGeom prst="rect">
            <a:avLst/>
          </a:prstGeom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E104FA86-C40B-4021-80DA-D29D023DC492}"/>
              </a:ext>
            </a:extLst>
          </p:cNvPr>
          <p:cNvSpPr txBox="1"/>
          <p:nvPr/>
        </p:nvSpPr>
        <p:spPr>
          <a:xfrm>
            <a:off x="1092134" y="6334125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Mushroom Node</a:t>
            </a:r>
            <a:endParaRPr lang="th-TH" dirty="0"/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73EE3A9E-9967-455F-9649-E889FC7530F4}"/>
              </a:ext>
            </a:extLst>
          </p:cNvPr>
          <p:cNvCxnSpPr>
            <a:cxnSpLocks/>
          </p:cNvCxnSpPr>
          <p:nvPr/>
        </p:nvCxnSpPr>
        <p:spPr>
          <a:xfrm flipV="1">
            <a:off x="2314575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BA684395-40CE-4D02-8479-03E11109D405}"/>
              </a:ext>
            </a:extLst>
          </p:cNvPr>
          <p:cNvCxnSpPr/>
          <p:nvPr/>
        </p:nvCxnSpPr>
        <p:spPr>
          <a:xfrm>
            <a:off x="2876550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8C45882D-23B4-4173-A6F8-F020B773A2E4}"/>
              </a:ext>
            </a:extLst>
          </p:cNvPr>
          <p:cNvSpPr txBox="1"/>
          <p:nvPr/>
        </p:nvSpPr>
        <p:spPr>
          <a:xfrm>
            <a:off x="2876550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D6C1F152-55EF-4310-9933-2643A4D62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096000" y="1466850"/>
            <a:ext cx="3781425" cy="2247900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21131599-356E-4F87-93F0-28257D09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7316741" y="1708502"/>
            <a:ext cx="1378040" cy="1377598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60D805E-03F0-4C38-A9D0-4F759E3FC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7524088" y="4761841"/>
            <a:ext cx="1009913" cy="1963208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EACC92FC-064F-4C5B-8C94-8C5072AE49E0}"/>
              </a:ext>
            </a:extLst>
          </p:cNvPr>
          <p:cNvSpPr txBox="1"/>
          <p:nvPr/>
        </p:nvSpPr>
        <p:spPr>
          <a:xfrm>
            <a:off x="6857017" y="6334125"/>
            <a:ext cx="229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STA Node</a:t>
            </a:r>
            <a:endParaRPr lang="th-TH" dirty="0"/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3325879D-3A98-4165-A6F3-B58548D03214}"/>
              </a:ext>
            </a:extLst>
          </p:cNvPr>
          <p:cNvCxnSpPr>
            <a:cxnSpLocks/>
          </p:cNvCxnSpPr>
          <p:nvPr/>
        </p:nvCxnSpPr>
        <p:spPr>
          <a:xfrm flipV="1">
            <a:off x="7733241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388884E2-91AB-4DA7-B665-38228D93003E}"/>
              </a:ext>
            </a:extLst>
          </p:cNvPr>
          <p:cNvCxnSpPr/>
          <p:nvPr/>
        </p:nvCxnSpPr>
        <p:spPr>
          <a:xfrm>
            <a:off x="8295216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C4CECDBF-F484-48EF-A42F-40FAB2F3E31B}"/>
              </a:ext>
            </a:extLst>
          </p:cNvPr>
          <p:cNvSpPr txBox="1"/>
          <p:nvPr/>
        </p:nvSpPr>
        <p:spPr>
          <a:xfrm>
            <a:off x="8295216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8138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8CF7A3E-4417-4114-8381-E14DAD297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3790765" y="1642369"/>
            <a:ext cx="4607511" cy="460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8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1.1  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 ใช้แอปพลิ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41313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628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2.1  สามารถดูค่าสถานะและควบคุมระบบภายในโรงเรือนได้ผ่านทาง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ชันสามารถใช้งานได้กับไมโครคอนโทรลเลอร์ที่อยู่โรงเรือนเพาะเห็ด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2.3  สามารถนำวินโดว์แอปพลิ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ชันไปติดตั้งที่คอมพิวเตอร์เครื่องอื่นที่เป็นระบบปฏิบัติการวินโดว์แล้วนำแอปพลิ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ชันมาใช้งานได้ทันที</a:t>
            </a:r>
          </a:p>
        </p:txBody>
      </p:sp>
    </p:spTree>
    <p:extLst>
      <p:ext uri="{BB962C8B-B14F-4D97-AF65-F5344CB8AC3E}">
        <p14:creationId xmlns:p14="http://schemas.microsoft.com/office/powerpoint/2010/main" val="159702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 โรงเรือนที่ใช้สำหรับเพาะเห็ด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3.1  ออกแบบโรงเรือนสำหรับเพาะเห็ดขนาด 200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x150x210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เซนติเมตรเป็นโรงเรือนแบบปิดสามารถควบคุมอุณหภูมิความชื้นและแสงสว่างได้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3.2  ใช้ก้อนเห็ดนางฟ้าที่เชื้อเดินเต็มก้อนมาทำการทดลอง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เป็นไมโครคอนโทรลเลอร์ในการควบคุมระบบภายในโรงเรือนเพาะเห็ด</a:t>
            </a:r>
          </a:p>
        </p:txBody>
      </p:sp>
    </p:spTree>
    <p:extLst>
      <p:ext uri="{BB962C8B-B14F-4D97-AF65-F5344CB8AC3E}">
        <p14:creationId xmlns:p14="http://schemas.microsoft.com/office/powerpoint/2010/main" val="359966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>
            <a:extLst>
              <a:ext uri="{FF2B5EF4-FFF2-40B4-BE49-F238E27FC236}">
                <a16:creationId xmlns:a16="http://schemas.microsoft.com/office/drawing/2014/main" id="{2BA0AFB1-F2B1-4730-8FD6-49B79E10E7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4643"/>
          <a:stretch/>
        </p:blipFill>
        <p:spPr bwMode="auto">
          <a:xfrm>
            <a:off x="465413" y="1517828"/>
            <a:ext cx="10197249" cy="448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71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ฮาร์ดแวร์ระบบควบคุมสภาพแวดล้อมภายในโรงเรือนเพาะเห็ด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2736" y="1544111"/>
            <a:ext cx="7626527" cy="476127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183409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930</TotalTime>
  <Words>1011</Words>
  <Application>Microsoft Office PowerPoint</Application>
  <PresentationFormat>แบบจอกว้าง</PresentationFormat>
  <Paragraphs>158</Paragraphs>
  <Slides>48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48</vt:i4>
      </vt:variant>
    </vt:vector>
  </HeadingPairs>
  <TitlesOfParts>
    <vt:vector size="58" baseType="lpstr">
      <vt:lpstr>Arial</vt:lpstr>
      <vt:lpstr>Avenir Next LT Pro</vt:lpstr>
      <vt:lpstr>Calibri</vt:lpstr>
      <vt:lpstr>Cambria Math</vt:lpstr>
      <vt:lpstr>TH Sarabun New</vt:lpstr>
      <vt:lpstr>TH SarabunPSK</vt:lpstr>
      <vt:lpstr>Trebuchet MS</vt:lpstr>
      <vt:lpstr>Wingdings</vt:lpstr>
      <vt:lpstr>Wingdings 3</vt:lpstr>
      <vt:lpstr>เหลี่ยมเพชร</vt:lpstr>
      <vt:lpstr>โรงเพาะเห็ดอัจฉริยะ</vt:lpstr>
      <vt:lpstr>อาจารย์ที่ปรึกษา ดร. เศวษ หงส์ประสิทธิ์  จัดทำโดย  นายนรินทร   สอนชัยภูมิ  นายวรรณณรงค์   สถิตวิทยกูล</vt:lpstr>
      <vt:lpstr>ความเป็นมาและความสำคัญของปัญหา</vt:lpstr>
      <vt:lpstr>วัตถุประสงค์</vt:lpstr>
      <vt:lpstr>ขอบเขต</vt:lpstr>
      <vt:lpstr>ขอบเขต</vt:lpstr>
      <vt:lpstr>ขอบเขต</vt:lpstr>
      <vt:lpstr>โครงสร้างของระบบ</vt:lpstr>
      <vt:lpstr>ฮาร์ดแวร์ระบบควบคุมสภาพแวดล้อมภายในโรงเรือนเพาะเห็ด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การอ่านค่าแรงดันเอาท์พุทจากวงจรตัวต้านทานตรวจสอบกระแส</vt:lpstr>
      <vt:lpstr>เซ็นเซอร์ AM2315</vt:lpstr>
      <vt:lpstr>เซ็นเซอร์ BH1750FVI</vt:lpstr>
      <vt:lpstr>การควบคุมพัดลมและปั๊มพ่นหมอก</vt:lpstr>
      <vt:lpstr>การควบคุมพัดลมและปั๊มพ่นหมอกในโหมดการทำงานแบบอัตโนมัติ (AUTO)</vt:lpstr>
      <vt:lpstr>การควบคุมความสว่างภายในโรงเรือนเพาะเห็ด</vt:lpstr>
      <vt:lpstr>การควบคุมความสว่างภายในโรงเรือนเพาะเห็ด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การออกแบบการสื่อสารผ่าน Lora </vt:lpstr>
      <vt:lpstr>การออกแบบการสื่อสาร Lora ที่ Mushroom Node</vt:lpstr>
      <vt:lpstr>การออกแบบการสื่อสาร Lora ที่ STA Node</vt:lpstr>
      <vt:lpstr>การออกแบบการสื่อสาร Lora ที่ STA Node</vt:lpstr>
      <vt:lpstr>การออกแบบการสื่อสาร Lora ที่ STA Node</vt:lpstr>
      <vt:lpstr>ตัวอย่างการสื่อสาร Lora</vt:lpstr>
      <vt:lpstr>ตัวอย่างการสื่อสาร Lora</vt:lpstr>
      <vt:lpstr>รูปแบบของข้อมูล (Data Format) ที่ส่งมาจาก Mushroom Node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วินโดว์แอปพลิเคชัน (Windows Application)</vt:lpstr>
      <vt:lpstr>วินโดว์แอปพลิเคชัน (Windows Application)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narinthon sonchaiyaphum</dc:creator>
  <cp:lastModifiedBy>narinthon sonchaiyaphum</cp:lastModifiedBy>
  <cp:revision>60</cp:revision>
  <dcterms:created xsi:type="dcterms:W3CDTF">2020-10-01T16:07:24Z</dcterms:created>
  <dcterms:modified xsi:type="dcterms:W3CDTF">2020-12-07T09:33:44Z</dcterms:modified>
</cp:coreProperties>
</file>